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1" r:id="rId4"/>
  </p:sldMasterIdLst>
  <p:notesMasterIdLst>
    <p:notesMasterId r:id="rId22"/>
  </p:notesMasterIdLst>
  <p:sldIdLst>
    <p:sldId id="356" r:id="rId5"/>
    <p:sldId id="282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54" r:id="rId16"/>
    <p:sldId id="355" r:id="rId17"/>
    <p:sldId id="318" r:id="rId18"/>
    <p:sldId id="320" r:id="rId19"/>
    <p:sldId id="321" r:id="rId20"/>
    <p:sldId id="357" r:id="rId21"/>
  </p:sldIdLst>
  <p:sldSz cx="9144000" cy="6858000" type="screen4x3"/>
  <p:notesSz cx="7023100" cy="92694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83" autoAdjust="0"/>
  </p:normalViewPr>
  <p:slideViewPr>
    <p:cSldViewPr>
      <p:cViewPr varScale="1">
        <p:scale>
          <a:sx n="107" d="100"/>
          <a:sy n="107" d="100"/>
        </p:scale>
        <p:origin x="1098" y="1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1"/>
          <p:cNvSpPr>
            <a:spLocks noChangeArrowheads="1"/>
          </p:cNvSpPr>
          <p:nvPr/>
        </p:nvSpPr>
        <p:spPr bwMode="auto">
          <a:xfrm>
            <a:off x="0" y="0"/>
            <a:ext cx="7024688" cy="92710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3800" y="695325"/>
            <a:ext cx="4635500" cy="34766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1675" y="4403725"/>
            <a:ext cx="5619750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91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"/>
            <a:ext cx="9144000" cy="68579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80961" fontAlgn="base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16869" y="5331503"/>
            <a:ext cx="7241055" cy="3384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77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495360" y="4777569"/>
            <a:ext cx="7252400" cy="553934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333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832054"/>
            <a:ext cx="9144001" cy="198504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5500128" y="1405311"/>
            <a:ext cx="3230771" cy="2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40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5481280" y="994816"/>
            <a:ext cx="3235833" cy="41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1015935"/>
            <a:r>
              <a:rPr lang="en-US" sz="2223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6386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538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207C-5D23-45BF-9C83-C8A6D9277DFE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1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3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17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3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7923213" cy="2208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84613"/>
            <a:ext cx="7923213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51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305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40767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14900" y="1524000"/>
            <a:ext cx="4076700" cy="45720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xfrm>
            <a:off x="382588" y="6553200"/>
            <a:ext cx="51054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©Wen-mei W. Hwu and David Kirk/NVIDIA, Urbana, August 13-17, 2012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xfrm>
            <a:off x="7010400" y="6248400"/>
            <a:ext cx="1903413" cy="4556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93A17-F2C4-45BA-8F89-D47B86954F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63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166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8290560" cy="5365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22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83033"/>
            <a:ext cx="8290560" cy="53617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777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4896"/>
            <a:ext cx="9144000" cy="287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61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599" y="6723951"/>
            <a:ext cx="267524" cy="8553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56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0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0"/>
            <a:ext cx="8290560" cy="53255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2000" dirty="0" smtClean="0"/>
            </a:lvl1pPr>
            <a:lvl2pPr>
              <a:defRPr lang="en-US" sz="1556" dirty="0" smtClean="0"/>
            </a:lvl2pPr>
            <a:lvl3pPr>
              <a:defRPr lang="en-US" sz="1556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43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26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6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52832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600160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8155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29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5669" y="388835"/>
            <a:ext cx="8246783" cy="55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6456" y="1480459"/>
            <a:ext cx="8226619" cy="483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6653119"/>
            <a:ext cx="9146619" cy="211524"/>
            <a:chOff x="0" y="5987804"/>
            <a:chExt cx="8231957" cy="190372"/>
          </a:xfrm>
        </p:grpSpPr>
        <p:sp>
          <p:nvSpPr>
            <p:cNvPr id="36" name="Parallelogram 35"/>
            <p:cNvSpPr/>
            <p:nvPr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7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8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1914" y="6712090"/>
            <a:ext cx="267524" cy="10265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67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8951" y="6657547"/>
            <a:ext cx="916432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69" y="6710167"/>
            <a:ext cx="550131" cy="10146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199880" y="6704606"/>
            <a:ext cx="483709" cy="112593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0259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33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5pPr>
      <a:lvl6pPr marL="38096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6pPr>
      <a:lvl7pPr marL="76192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7pPr>
      <a:lvl8pPr marL="114288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8pPr>
      <a:lvl9pPr marL="15238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9pPr>
    </p:titleStyle>
    <p:bodyStyle>
      <a:lvl1pPr marL="315716" indent="-315716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20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0218" indent="-253983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94234" indent="-225764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478866" indent="-190479" algn="l" rtl="0" eaLnBrk="1" fontAlgn="base" hangingPunct="1">
        <a:spcBef>
          <a:spcPct val="20000"/>
        </a:spcBef>
        <a:spcAft>
          <a:spcPct val="0"/>
        </a:spcAft>
        <a:buChar char="–"/>
        <a:defRPr sz="1667">
          <a:solidFill>
            <a:schemeClr val="bg1"/>
          </a:solidFill>
          <a:latin typeface="+mn-lt"/>
        </a:defRPr>
      </a:lvl4pPr>
      <a:lvl5pPr marL="1764585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5pPr>
      <a:lvl6pPr marL="214554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6pPr>
      <a:lvl7pPr marL="252650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7pPr>
      <a:lvl8pPr marL="290746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8pPr>
      <a:lvl9pPr marL="328842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6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2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8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39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0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76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2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68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16869" y="5331503"/>
            <a:ext cx="7241055" cy="338491"/>
          </a:xfrm>
        </p:spPr>
        <p:txBody>
          <a:bodyPr/>
          <a:lstStyle/>
          <a:p>
            <a:r>
              <a:rPr lang="en-US" dirty="0"/>
              <a:t>Lecture 16.2 - Kernel Optimization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5360" y="4740572"/>
            <a:ext cx="7496240" cy="590931"/>
          </a:xfrm>
        </p:spPr>
        <p:txBody>
          <a:bodyPr/>
          <a:lstStyle/>
          <a:p>
            <a:r>
              <a:rPr lang="en-US" sz="1800" dirty="0"/>
              <a:t>Module 16 - Application Case Study – Electrostatic Potential Calculation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24">
        <p:fade/>
      </p:transition>
    </mc:Choice>
    <mc:Fallback xmlns="">
      <p:transition spd="med" advTm="14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Comments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Gather kernel is much faster than a scatter kernel</a:t>
            </a:r>
          </a:p>
          <a:p>
            <a:pPr lvl="1"/>
            <a:r>
              <a:rPr lang="en-US" dirty="0"/>
              <a:t>No serialization due to atomic operations</a:t>
            </a:r>
          </a:p>
          <a:p>
            <a:r>
              <a:rPr lang="en-US" dirty="0"/>
              <a:t>Compute-efficient sequential algorithm does not translate into the fast parallel algorithm</a:t>
            </a:r>
          </a:p>
          <a:p>
            <a:pPr lvl="1"/>
            <a:r>
              <a:rPr lang="en-US" dirty="0"/>
              <a:t>Gather vs. scatter is a big factor</a:t>
            </a:r>
          </a:p>
          <a:p>
            <a:pPr lvl="1"/>
            <a:r>
              <a:rPr lang="en-US" dirty="0"/>
              <a:t>But we will come back to this point later!</a:t>
            </a: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61399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5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973">
        <p:fade/>
      </p:transition>
    </mc:Choice>
    <mc:Fallback xmlns="">
      <p:transition spd="med" advTm="5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Comments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modern CPUs, cache effectiveness is often more important than compute efficiency</a:t>
            </a:r>
          </a:p>
          <a:p>
            <a:r>
              <a:rPr lang="en-US" dirty="0"/>
              <a:t>The input oriented (scatter) sequential code actually has bad cache performance</a:t>
            </a:r>
          </a:p>
          <a:p>
            <a:pPr lvl="1"/>
            <a:r>
              <a:rPr lang="en-US" dirty="0" err="1"/>
              <a:t>energygrid</a:t>
            </a:r>
            <a:r>
              <a:rPr lang="en-US" dirty="0"/>
              <a:t>[] is a very large array, typically 20X or more larger than atom[]</a:t>
            </a:r>
          </a:p>
          <a:p>
            <a:pPr lvl="1"/>
            <a:r>
              <a:rPr lang="en-US" dirty="0"/>
              <a:t>The input oriented sequential code sweeps through the large data structure for each atom, wiping out data from the cache before they can be reused.</a:t>
            </a: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1860">
        <p:fade/>
      </p:transition>
    </mc:Choice>
    <mc:Fallback xmlns="">
      <p:transition spd="med" advTm="1718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of A Fast Sequential Code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all atoms {pre-compute dz2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all y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all atoms {pre-compute dy2 (+ dz2)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all x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for all atoms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compute contribution to current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x,y,z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point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using pre-computed dy2 + dz2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 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40588" y="6248400"/>
            <a:ext cx="1903412" cy="455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937201A-1741-444E-9961-1DC79977FBCC}" type="slidenum">
              <a:rPr lang="en-US" sz="1400" smtClean="0">
                <a:solidFill>
                  <a:srgbClr val="000000"/>
                </a:solidFill>
              </a:rPr>
              <a:pPr eaLnBrk="1" hangingPunct="1"/>
              <a:t>12</a:t>
            </a:fld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440">
        <p:fade/>
      </p:transition>
    </mc:Choice>
    <mc:Fallback xmlns="">
      <p:transition spd="med" advTm="138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Thoughts on Fast Sequential Code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Need temporary arrays for pre-calculated dz2 and dy2 + dz2 values</a:t>
            </a:r>
          </a:p>
          <a:p>
            <a:r>
              <a:rPr lang="en-US"/>
              <a:t>So, why does this code has better cache behaior on CPUs? </a:t>
            </a:r>
          </a:p>
        </p:txBody>
      </p:sp>
      <p:sp>
        <p:nvSpPr>
          <p:cNvPr id="43013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40588" y="6248400"/>
            <a:ext cx="1903412" cy="455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C3A2991-C840-40E3-AC32-139FF04CFA44}" type="slidenum">
              <a:rPr lang="en-US" sz="1400" smtClean="0">
                <a:solidFill>
                  <a:srgbClr val="000000"/>
                </a:solidFill>
              </a:rPr>
              <a:pPr eaLnBrk="1" hangingPunct="1"/>
              <a:t>13</a:t>
            </a:fld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60854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388">
        <p:fade/>
      </p:transition>
    </mc:Choice>
    <mc:Fallback xmlns="">
      <p:transition spd="med" advTm="563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8" t="46634" r="14287" b="10973"/>
          <a:stretch>
            <a:fillRect/>
          </a:stretch>
        </p:blipFill>
        <p:spPr bwMode="auto">
          <a:xfrm>
            <a:off x="152400" y="1524000"/>
            <a:ext cx="8907462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369332"/>
          </a:xfrm>
        </p:spPr>
        <p:txBody>
          <a:bodyPr/>
          <a:lstStyle/>
          <a:p>
            <a:r>
              <a:rPr lang="en-US" sz="2000" dirty="0"/>
              <a:t>Pre-</a:t>
            </a:r>
            <a:r>
              <a:rPr lang="en-US" sz="2000" dirty="0" err="1"/>
              <a:t>compution</a:t>
            </a:r>
            <a:r>
              <a:rPr lang="en-US" sz="2000" dirty="0"/>
              <a:t> for More Computation Efficiency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2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584">
        <p:fade/>
      </p:transition>
    </mc:Choice>
    <mc:Fallback xmlns="">
      <p:transition spd="med" advTm="5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2" t="14931" r="15335" b="10666"/>
          <a:stretch>
            <a:fillRect/>
          </a:stretch>
        </p:blipFill>
        <p:spPr bwMode="auto">
          <a:xfrm>
            <a:off x="533400" y="838200"/>
            <a:ext cx="79248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Coarsening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902">
        <p:fade/>
      </p:transition>
    </mc:Choice>
    <mc:Fallback xmlns="">
      <p:transition spd="med" advTm="599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9" t="21330" r="15335" b="11731"/>
          <a:stretch>
            <a:fillRect/>
          </a:stretch>
        </p:blipFill>
        <p:spPr bwMode="auto">
          <a:xfrm>
            <a:off x="0" y="762000"/>
            <a:ext cx="9050338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Compute Efficient Gather Kernel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5892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436">
        <p:fade/>
      </p:transition>
    </mc:Choice>
    <mc:Fallback xmlns="">
      <p:transition spd="med" advTm="1004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375665" y="4733857"/>
            <a:ext cx="8382257" cy="584647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4241801"/>
            <a:ext cx="11176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012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6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97">
        <p:fade/>
      </p:transition>
    </mc:Choice>
    <mc:Fallback xmlns="">
      <p:transition spd="med" advTm="8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how to apply parallel programming techniques to an application </a:t>
            </a:r>
          </a:p>
          <a:p>
            <a:pPr lvl="1"/>
            <a:r>
              <a:rPr lang="en-US" dirty="0"/>
              <a:t>A fast gather kernel</a:t>
            </a:r>
          </a:p>
          <a:p>
            <a:pPr lvl="1"/>
            <a:r>
              <a:rPr lang="en-US" dirty="0"/>
              <a:t>Thread coarsening for more work efficiency and better performance</a:t>
            </a:r>
          </a:p>
          <a:p>
            <a:pPr lvl="1"/>
            <a:r>
              <a:rPr lang="en-US" dirty="0"/>
              <a:t>Memory access locality and pre-computation techniques</a:t>
            </a:r>
          </a:p>
          <a:p>
            <a:pPr lvl="1"/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647">
        <p:fade/>
      </p:transition>
    </mc:Choice>
    <mc:Fallback xmlns="">
      <p:transition spd="med" advTm="37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Slower Sequential C Version 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float *atoms,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4;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k = z /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y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x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energy = 0.0f;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 n+=4) {     // calculate potential contribution of each atom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dx = x - atoms[n    ];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energy += atoms[n+3] /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(dx*dx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*k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*j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+= energy;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457200" y="2024740"/>
            <a:ext cx="8305800" cy="849088"/>
          </a:xfrm>
          <a:prstGeom prst="rect">
            <a:avLst/>
          </a:prstGeom>
          <a:noFill/>
          <a:ln w="2857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TextBox 5"/>
          <p:cNvSpPr txBox="1">
            <a:spLocks noChangeArrowheads="1"/>
          </p:cNvSpPr>
          <p:nvPr/>
        </p:nvSpPr>
        <p:spPr bwMode="auto">
          <a:xfrm>
            <a:off x="6324600" y="2218302"/>
            <a:ext cx="227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Output oriented.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3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281">
        <p:fade/>
      </p:transition>
    </mc:Choice>
    <mc:Fallback xmlns="">
      <p:transition spd="med" advTm="742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Slower Sequential C Version 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float *atoms,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4;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k = z /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y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x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energy = 0.0f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n+=4) 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calculate potential contribution of each atom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dx = x - atoms[n    ];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energy += atoms[n+3] /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(dx*dx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*k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*j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+= energy;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457200" y="3973286"/>
            <a:ext cx="8305800" cy="914400"/>
          </a:xfrm>
          <a:prstGeom prst="rect">
            <a:avLst/>
          </a:prstGeom>
          <a:noFill/>
          <a:ln w="2857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5562600" y="4199504"/>
            <a:ext cx="2944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More redundant work.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849">
        <p:fade/>
      </p:transition>
    </mc:Choice>
    <mc:Fallback xmlns="">
      <p:transition spd="med" advTm="89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80131"/>
          </a:xfrm>
        </p:spPr>
        <p:txBody>
          <a:bodyPr/>
          <a:lstStyle/>
          <a:p>
            <a:r>
              <a:rPr lang="en-US" sz="2800"/>
              <a:t>Pros and Cons of the Slower Sequential Code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Fewer accesses to the </a:t>
            </a:r>
            <a:r>
              <a:rPr lang="en-US" dirty="0" err="1"/>
              <a:t>energygrid</a:t>
            </a:r>
            <a:r>
              <a:rPr lang="en-US" dirty="0"/>
              <a:t> array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sz="1600" dirty="0"/>
              <a:t>Many more calculations on the coordinates </a:t>
            </a:r>
          </a:p>
          <a:p>
            <a:pPr lvl="1"/>
            <a:r>
              <a:rPr lang="en-US" sz="1600" dirty="0"/>
              <a:t>More accesses to the atom array </a:t>
            </a:r>
          </a:p>
          <a:p>
            <a:pPr lvl="1"/>
            <a:r>
              <a:rPr lang="en-US" sz="1600" dirty="0"/>
              <a:t>Overall, slower sequential execution due to the sheer number of calculations performed</a:t>
            </a:r>
          </a:p>
        </p:txBody>
      </p:sp>
      <p:sp>
        <p:nvSpPr>
          <p:cNvPr id="3584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40588" y="6248400"/>
            <a:ext cx="1903412" cy="455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CBC402A-AE09-44FD-BF7B-DB0F228E323A}" type="slidenum">
              <a:rPr lang="en-US" sz="1400" smtClean="0">
                <a:solidFill>
                  <a:srgbClr val="000000"/>
                </a:solidFill>
              </a:rPr>
              <a:pPr eaLnBrk="1" hangingPunct="1"/>
              <a:t>5</a:t>
            </a:fld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2">
        <p:fade/>
      </p:transition>
    </mc:Choice>
    <mc:Fallback xmlns="">
      <p:transition spd="med" advTm="6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15291" y="386081"/>
            <a:ext cx="8313420" cy="480131"/>
          </a:xfrm>
        </p:spPr>
        <p:txBody>
          <a:bodyPr/>
          <a:lstStyle/>
          <a:p>
            <a:r>
              <a:rPr lang="en-US" sz="2800" dirty="0"/>
              <a:t>Output-Oriented DCS CUDA Block/Grid Design 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6042184" y="81281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</a:rPr>
              <a:t>:</a:t>
            </a:r>
          </a:p>
        </p:txBody>
      </p:sp>
      <p:grpSp>
        <p:nvGrpSpPr>
          <p:cNvPr id="36870" name="Group 5"/>
          <p:cNvGrpSpPr>
            <a:grpSpLocks/>
          </p:cNvGrpSpPr>
          <p:nvPr/>
        </p:nvGrpSpPr>
        <p:grpSpPr bwMode="auto">
          <a:xfrm>
            <a:off x="2057400" y="1066800"/>
            <a:ext cx="6575425" cy="4899025"/>
            <a:chOff x="1440" y="1008"/>
            <a:chExt cx="4142" cy="3086"/>
          </a:xfrm>
        </p:grpSpPr>
        <p:sp>
          <p:nvSpPr>
            <p:cNvPr id="36895" name="Rectangle 6" descr="Large grid"/>
            <p:cNvSpPr>
              <a:spLocks noChangeArrowheads="1"/>
            </p:cNvSpPr>
            <p:nvPr/>
          </p:nvSpPr>
          <p:spPr bwMode="auto">
            <a:xfrm>
              <a:off x="2304" y="1296"/>
              <a:ext cx="3264" cy="2784"/>
            </a:xfrm>
            <a:prstGeom prst="rect">
              <a:avLst/>
            </a:prstGeom>
            <a:pattFill prst="lgGrid">
              <a:fgClr>
                <a:srgbClr val="FF0000"/>
              </a:fgClr>
              <a:bgClr>
                <a:srgbClr val="FFFFFF"/>
              </a:bgClr>
            </a:patt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Rectangle 7"/>
            <p:cNvSpPr>
              <a:spLocks noChangeArrowheads="1"/>
            </p:cNvSpPr>
            <p:nvPr/>
          </p:nvSpPr>
          <p:spPr bwMode="auto">
            <a:xfrm>
              <a:off x="2304" y="1296"/>
              <a:ext cx="2784" cy="2352"/>
            </a:xfrm>
            <a:prstGeom prst="rect">
              <a:avLst/>
            </a:prstGeom>
            <a:solidFill>
              <a:srgbClr val="CCCCFF"/>
            </a:solidFill>
            <a:ln w="222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6897" name="AutoShape 8"/>
            <p:cNvCxnSpPr>
              <a:cxnSpLocks noChangeShapeType="1"/>
            </p:cNvCxnSpPr>
            <p:nvPr/>
          </p:nvCxnSpPr>
          <p:spPr bwMode="auto">
            <a:xfrm>
              <a:off x="2304" y="2016"/>
              <a:ext cx="3278" cy="0"/>
            </a:xfrm>
            <a:prstGeom prst="straightConnector1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8" name="AutoShape 9"/>
            <p:cNvCxnSpPr>
              <a:cxnSpLocks noChangeShapeType="1"/>
              <a:endCxn id="36895" idx="3"/>
            </p:cNvCxnSpPr>
            <p:nvPr/>
          </p:nvCxnSpPr>
          <p:spPr bwMode="auto">
            <a:xfrm>
              <a:off x="2305" y="2688"/>
              <a:ext cx="3271" cy="0"/>
            </a:xfrm>
            <a:prstGeom prst="straightConnector1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9" name="AutoShape 10"/>
            <p:cNvCxnSpPr>
              <a:cxnSpLocks noChangeShapeType="1"/>
            </p:cNvCxnSpPr>
            <p:nvPr/>
          </p:nvCxnSpPr>
          <p:spPr bwMode="auto">
            <a:xfrm>
              <a:off x="2304" y="3360"/>
              <a:ext cx="3278" cy="0"/>
            </a:xfrm>
            <a:prstGeom prst="straightConnector1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0" name="AutoShape 11"/>
            <p:cNvCxnSpPr>
              <a:cxnSpLocks noChangeShapeType="1"/>
              <a:stCxn id="36895" idx="0"/>
              <a:endCxn id="36895" idx="2"/>
            </p:cNvCxnSpPr>
            <p:nvPr/>
          </p:nvCxnSpPr>
          <p:spPr bwMode="auto">
            <a:xfrm>
              <a:off x="3936" y="1288"/>
              <a:ext cx="0" cy="28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1" name="AutoShape 12"/>
            <p:cNvCxnSpPr>
              <a:cxnSpLocks noChangeShapeType="1"/>
            </p:cNvCxnSpPr>
            <p:nvPr/>
          </p:nvCxnSpPr>
          <p:spPr bwMode="auto">
            <a:xfrm>
              <a:off x="3168" y="1296"/>
              <a:ext cx="0" cy="2798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2" name="AutoShape 13"/>
            <p:cNvCxnSpPr>
              <a:cxnSpLocks noChangeShapeType="1"/>
            </p:cNvCxnSpPr>
            <p:nvPr/>
          </p:nvCxnSpPr>
          <p:spPr bwMode="auto">
            <a:xfrm>
              <a:off x="4704" y="1296"/>
              <a:ext cx="0" cy="2798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3" name="AutoShape 14"/>
            <p:cNvCxnSpPr>
              <a:cxnSpLocks noChangeShapeType="1"/>
            </p:cNvCxnSpPr>
            <p:nvPr/>
          </p:nvCxnSpPr>
          <p:spPr bwMode="auto">
            <a:xfrm flipH="1">
              <a:off x="1440" y="3648"/>
              <a:ext cx="85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4" name="AutoShape 15"/>
            <p:cNvCxnSpPr>
              <a:cxnSpLocks noChangeShapeType="1"/>
            </p:cNvCxnSpPr>
            <p:nvPr/>
          </p:nvCxnSpPr>
          <p:spPr bwMode="auto">
            <a:xfrm flipH="1">
              <a:off x="1440" y="4080"/>
              <a:ext cx="85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5" name="AutoShape 16"/>
            <p:cNvCxnSpPr>
              <a:cxnSpLocks noChangeShapeType="1"/>
            </p:cNvCxnSpPr>
            <p:nvPr/>
          </p:nvCxnSpPr>
          <p:spPr bwMode="auto">
            <a:xfrm>
              <a:off x="2304" y="1296"/>
              <a:ext cx="3278" cy="0"/>
            </a:xfrm>
            <a:prstGeom prst="straightConnector1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6" name="AutoShape 17"/>
            <p:cNvCxnSpPr>
              <a:cxnSpLocks noChangeShapeType="1"/>
            </p:cNvCxnSpPr>
            <p:nvPr/>
          </p:nvCxnSpPr>
          <p:spPr bwMode="auto">
            <a:xfrm>
              <a:off x="2304" y="1296"/>
              <a:ext cx="0" cy="2798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7" name="AutoShape 18"/>
            <p:cNvCxnSpPr>
              <a:cxnSpLocks noChangeShapeType="1"/>
            </p:cNvCxnSpPr>
            <p:nvPr/>
          </p:nvCxnSpPr>
          <p:spPr bwMode="auto">
            <a:xfrm>
              <a:off x="5088" y="1152"/>
              <a:ext cx="1" cy="14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8" name="AutoShape 19"/>
            <p:cNvCxnSpPr>
              <a:cxnSpLocks noChangeShapeType="1"/>
              <a:stCxn id="36913" idx="1"/>
            </p:cNvCxnSpPr>
            <p:nvPr/>
          </p:nvCxnSpPr>
          <p:spPr bwMode="auto">
            <a:xfrm>
              <a:off x="5568" y="1008"/>
              <a:ext cx="1" cy="43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9" name="AutoShape 20"/>
            <p:cNvCxnSpPr>
              <a:cxnSpLocks noChangeShapeType="1"/>
            </p:cNvCxnSpPr>
            <p:nvPr/>
          </p:nvCxnSpPr>
          <p:spPr bwMode="auto">
            <a:xfrm flipV="1">
              <a:off x="2160" y="3696"/>
              <a:ext cx="0" cy="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10" name="AutoShape 21"/>
            <p:cNvCxnSpPr>
              <a:cxnSpLocks noChangeShapeType="1"/>
            </p:cNvCxnSpPr>
            <p:nvPr/>
          </p:nvCxnSpPr>
          <p:spPr bwMode="auto">
            <a:xfrm flipH="1">
              <a:off x="1440" y="1296"/>
              <a:ext cx="85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11" name="AutoShape 22"/>
            <p:cNvCxnSpPr>
              <a:cxnSpLocks noChangeShapeType="1"/>
            </p:cNvCxnSpPr>
            <p:nvPr/>
          </p:nvCxnSpPr>
          <p:spPr bwMode="auto">
            <a:xfrm flipV="1">
              <a:off x="2160" y="1344"/>
              <a:ext cx="0" cy="22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12" name="AutoShape 23"/>
            <p:cNvCxnSpPr>
              <a:cxnSpLocks noChangeShapeType="1"/>
              <a:stCxn id="36913" idx="0"/>
            </p:cNvCxnSpPr>
            <p:nvPr/>
          </p:nvCxnSpPr>
          <p:spPr bwMode="auto">
            <a:xfrm>
              <a:off x="2304" y="1008"/>
              <a:ext cx="1" cy="43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913" name="Line 24"/>
            <p:cNvSpPr>
              <a:spLocks noChangeShapeType="1"/>
            </p:cNvSpPr>
            <p:nvPr/>
          </p:nvSpPr>
          <p:spPr bwMode="auto">
            <a:xfrm>
              <a:off x="2304" y="100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r>
                <a:rPr lang="en-US" dirty="0"/>
                <a:t>Grid of thread blocks</a:t>
              </a:r>
            </a:p>
          </p:txBody>
        </p:sp>
        <p:sp>
          <p:nvSpPr>
            <p:cNvPr id="36914" name="Text Box 25"/>
            <p:cNvSpPr txBox="1">
              <a:spLocks noChangeArrowheads="1"/>
            </p:cNvSpPr>
            <p:nvPr/>
          </p:nvSpPr>
          <p:spPr bwMode="auto">
            <a:xfrm>
              <a:off x="2544" y="148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0,0</a:t>
              </a:r>
            </a:p>
          </p:txBody>
        </p:sp>
        <p:sp>
          <p:nvSpPr>
            <p:cNvPr id="36915" name="Text Box 26"/>
            <p:cNvSpPr txBox="1">
              <a:spLocks noChangeArrowheads="1"/>
            </p:cNvSpPr>
            <p:nvPr/>
          </p:nvSpPr>
          <p:spPr bwMode="auto">
            <a:xfrm>
              <a:off x="3312" y="148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0,1</a:t>
              </a:r>
            </a:p>
          </p:txBody>
        </p:sp>
        <p:sp>
          <p:nvSpPr>
            <p:cNvPr id="36916" name="Text Box 27"/>
            <p:cNvSpPr txBox="1">
              <a:spLocks noChangeArrowheads="1"/>
            </p:cNvSpPr>
            <p:nvPr/>
          </p:nvSpPr>
          <p:spPr bwMode="auto">
            <a:xfrm>
              <a:off x="2544" y="216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1,0</a:t>
              </a:r>
            </a:p>
          </p:txBody>
        </p:sp>
        <p:sp>
          <p:nvSpPr>
            <p:cNvPr id="36917" name="Text Box 28"/>
            <p:cNvSpPr txBox="1">
              <a:spLocks noChangeArrowheads="1"/>
            </p:cNvSpPr>
            <p:nvPr/>
          </p:nvSpPr>
          <p:spPr bwMode="auto">
            <a:xfrm>
              <a:off x="3312" y="216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1,1</a:t>
              </a:r>
            </a:p>
          </p:txBody>
        </p:sp>
        <p:sp>
          <p:nvSpPr>
            <p:cNvPr id="36918" name="Text Box 29"/>
            <p:cNvSpPr txBox="1">
              <a:spLocks noChangeArrowheads="1"/>
            </p:cNvSpPr>
            <p:nvPr/>
          </p:nvSpPr>
          <p:spPr bwMode="auto">
            <a:xfrm>
              <a:off x="4128" y="148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6919" name="Text Box 30"/>
            <p:cNvSpPr txBox="1">
              <a:spLocks noChangeArrowheads="1"/>
            </p:cNvSpPr>
            <p:nvPr/>
          </p:nvSpPr>
          <p:spPr bwMode="auto">
            <a:xfrm>
              <a:off x="4128" y="216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6920" name="Text Box 31"/>
            <p:cNvSpPr txBox="1">
              <a:spLocks noChangeArrowheads="1"/>
            </p:cNvSpPr>
            <p:nvPr/>
          </p:nvSpPr>
          <p:spPr bwMode="auto">
            <a:xfrm>
              <a:off x="2544" y="288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6921" name="Text Box 32"/>
            <p:cNvSpPr txBox="1">
              <a:spLocks noChangeArrowheads="1"/>
            </p:cNvSpPr>
            <p:nvPr/>
          </p:nvSpPr>
          <p:spPr bwMode="auto">
            <a:xfrm>
              <a:off x="3312" y="288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6922" name="Text Box 33"/>
            <p:cNvSpPr txBox="1">
              <a:spLocks noChangeArrowheads="1"/>
            </p:cNvSpPr>
            <p:nvPr/>
          </p:nvSpPr>
          <p:spPr bwMode="auto">
            <a:xfrm>
              <a:off x="4128" y="288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</p:grpSp>
      <p:sp>
        <p:nvSpPr>
          <p:cNvPr id="36871" name="Text Box 34"/>
          <p:cNvSpPr txBox="1">
            <a:spLocks noChangeArrowheads="1"/>
          </p:cNvSpPr>
          <p:nvPr/>
        </p:nvSpPr>
        <p:spPr bwMode="auto">
          <a:xfrm>
            <a:off x="609600" y="1524000"/>
            <a:ext cx="2209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Thread blocks: </a:t>
            </a:r>
          </a:p>
          <a:p>
            <a:pPr eaLnBrk="1" hangingPunct="1"/>
            <a:r>
              <a:rPr lang="en-US"/>
              <a:t>64-256 threads</a:t>
            </a:r>
          </a:p>
        </p:txBody>
      </p:sp>
      <p:sp>
        <p:nvSpPr>
          <p:cNvPr id="36872" name="AutoShape 35"/>
          <p:cNvSpPr>
            <a:spLocks noChangeArrowheads="1"/>
          </p:cNvSpPr>
          <p:nvPr/>
        </p:nvSpPr>
        <p:spPr bwMode="auto">
          <a:xfrm>
            <a:off x="762000" y="2514600"/>
            <a:ext cx="1752600" cy="1219200"/>
          </a:xfrm>
          <a:prstGeom prst="wedgeRectCallout">
            <a:avLst>
              <a:gd name="adj1" fmla="val 146829"/>
              <a:gd name="adj2" fmla="val 84634"/>
            </a:avLst>
          </a:prstGeom>
          <a:solidFill>
            <a:srgbClr val="CCCC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cxnSp>
        <p:nvCxnSpPr>
          <p:cNvPr id="36873" name="AutoShape 36"/>
          <p:cNvCxnSpPr>
            <a:cxnSpLocks noChangeShapeType="1"/>
            <a:stCxn id="36872" idx="1"/>
            <a:endCxn id="36872" idx="3"/>
          </p:cNvCxnSpPr>
          <p:nvPr/>
        </p:nvCxnSpPr>
        <p:spPr bwMode="auto">
          <a:xfrm>
            <a:off x="762000" y="3124200"/>
            <a:ext cx="17526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4" name="AutoShape 37"/>
          <p:cNvCxnSpPr>
            <a:cxnSpLocks noChangeShapeType="1"/>
          </p:cNvCxnSpPr>
          <p:nvPr/>
        </p:nvCxnSpPr>
        <p:spPr bwMode="auto">
          <a:xfrm>
            <a:off x="762000" y="3276600"/>
            <a:ext cx="17526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5" name="AutoShape 38"/>
          <p:cNvCxnSpPr>
            <a:cxnSpLocks noChangeShapeType="1"/>
          </p:cNvCxnSpPr>
          <p:nvPr/>
        </p:nvCxnSpPr>
        <p:spPr bwMode="auto">
          <a:xfrm>
            <a:off x="762000" y="3429000"/>
            <a:ext cx="17526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6" name="AutoShape 39"/>
          <p:cNvCxnSpPr>
            <a:cxnSpLocks noChangeShapeType="1"/>
          </p:cNvCxnSpPr>
          <p:nvPr/>
        </p:nvCxnSpPr>
        <p:spPr bwMode="auto">
          <a:xfrm>
            <a:off x="762000" y="3581400"/>
            <a:ext cx="17526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7" name="AutoShape 40"/>
          <p:cNvCxnSpPr>
            <a:cxnSpLocks noChangeShapeType="1"/>
          </p:cNvCxnSpPr>
          <p:nvPr/>
        </p:nvCxnSpPr>
        <p:spPr bwMode="auto">
          <a:xfrm>
            <a:off x="762000" y="2971800"/>
            <a:ext cx="17526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8" name="AutoShape 41"/>
          <p:cNvCxnSpPr>
            <a:cxnSpLocks noChangeShapeType="1"/>
          </p:cNvCxnSpPr>
          <p:nvPr/>
        </p:nvCxnSpPr>
        <p:spPr bwMode="auto">
          <a:xfrm>
            <a:off x="762000" y="2819400"/>
            <a:ext cx="17526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9" name="AutoShape 42"/>
          <p:cNvCxnSpPr>
            <a:cxnSpLocks noChangeShapeType="1"/>
          </p:cNvCxnSpPr>
          <p:nvPr/>
        </p:nvCxnSpPr>
        <p:spPr bwMode="auto">
          <a:xfrm>
            <a:off x="762000" y="2667000"/>
            <a:ext cx="17526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0" name="AutoShape 43"/>
          <p:cNvCxnSpPr>
            <a:cxnSpLocks noChangeShapeType="1"/>
          </p:cNvCxnSpPr>
          <p:nvPr/>
        </p:nvCxnSpPr>
        <p:spPr bwMode="auto">
          <a:xfrm>
            <a:off x="13716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1" name="AutoShape 44"/>
          <p:cNvCxnSpPr>
            <a:cxnSpLocks noChangeShapeType="1"/>
          </p:cNvCxnSpPr>
          <p:nvPr/>
        </p:nvCxnSpPr>
        <p:spPr bwMode="auto">
          <a:xfrm>
            <a:off x="15240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2" name="AutoShape 45"/>
          <p:cNvCxnSpPr>
            <a:cxnSpLocks noChangeShapeType="1"/>
          </p:cNvCxnSpPr>
          <p:nvPr/>
        </p:nvCxnSpPr>
        <p:spPr bwMode="auto">
          <a:xfrm>
            <a:off x="19812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3" name="AutoShape 46"/>
          <p:cNvCxnSpPr>
            <a:cxnSpLocks noChangeShapeType="1"/>
          </p:cNvCxnSpPr>
          <p:nvPr/>
        </p:nvCxnSpPr>
        <p:spPr bwMode="auto">
          <a:xfrm>
            <a:off x="21336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4" name="AutoShape 47"/>
          <p:cNvCxnSpPr>
            <a:cxnSpLocks noChangeShapeType="1"/>
          </p:cNvCxnSpPr>
          <p:nvPr/>
        </p:nvCxnSpPr>
        <p:spPr bwMode="auto">
          <a:xfrm>
            <a:off x="10668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5" name="AutoShape 48"/>
          <p:cNvCxnSpPr>
            <a:cxnSpLocks noChangeShapeType="1"/>
          </p:cNvCxnSpPr>
          <p:nvPr/>
        </p:nvCxnSpPr>
        <p:spPr bwMode="auto">
          <a:xfrm>
            <a:off x="9144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6" name="AutoShape 49"/>
          <p:cNvCxnSpPr>
            <a:cxnSpLocks noChangeShapeType="1"/>
          </p:cNvCxnSpPr>
          <p:nvPr/>
        </p:nvCxnSpPr>
        <p:spPr bwMode="auto">
          <a:xfrm>
            <a:off x="12192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7" name="AutoShape 50"/>
          <p:cNvCxnSpPr>
            <a:cxnSpLocks noChangeShapeType="1"/>
          </p:cNvCxnSpPr>
          <p:nvPr/>
        </p:nvCxnSpPr>
        <p:spPr bwMode="auto">
          <a:xfrm>
            <a:off x="25146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8" name="AutoShape 51"/>
          <p:cNvCxnSpPr>
            <a:cxnSpLocks noChangeShapeType="1"/>
          </p:cNvCxnSpPr>
          <p:nvPr/>
        </p:nvCxnSpPr>
        <p:spPr bwMode="auto">
          <a:xfrm>
            <a:off x="23622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9" name="AutoShape 52"/>
          <p:cNvCxnSpPr>
            <a:cxnSpLocks noChangeShapeType="1"/>
          </p:cNvCxnSpPr>
          <p:nvPr/>
        </p:nvCxnSpPr>
        <p:spPr bwMode="auto">
          <a:xfrm>
            <a:off x="16764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90" name="AutoShape 53"/>
          <p:cNvCxnSpPr>
            <a:cxnSpLocks noChangeShapeType="1"/>
          </p:cNvCxnSpPr>
          <p:nvPr/>
        </p:nvCxnSpPr>
        <p:spPr bwMode="auto">
          <a:xfrm>
            <a:off x="1828800" y="2514600"/>
            <a:ext cx="0" cy="121920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91" name="Rectangle 54"/>
          <p:cNvSpPr>
            <a:spLocks noChangeArrowheads="1"/>
          </p:cNvSpPr>
          <p:nvPr/>
        </p:nvSpPr>
        <p:spPr bwMode="auto">
          <a:xfrm>
            <a:off x="1524000" y="3429000"/>
            <a:ext cx="152400" cy="152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AutoShape 55"/>
          <p:cNvSpPr>
            <a:spLocks noChangeArrowheads="1"/>
          </p:cNvSpPr>
          <p:nvPr/>
        </p:nvSpPr>
        <p:spPr bwMode="auto">
          <a:xfrm>
            <a:off x="304800" y="3886200"/>
            <a:ext cx="2590800" cy="1219200"/>
          </a:xfrm>
          <a:prstGeom prst="wedgeRectCallout">
            <a:avLst>
              <a:gd name="adj1" fmla="val -551"/>
              <a:gd name="adj2" fmla="val -80468"/>
            </a:avLst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36893" name="Text Box 56"/>
          <p:cNvSpPr txBox="1">
            <a:spLocks noChangeArrowheads="1"/>
          </p:cNvSpPr>
          <p:nvPr/>
        </p:nvSpPr>
        <p:spPr bwMode="auto">
          <a:xfrm>
            <a:off x="381000" y="4114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Threads compute</a:t>
            </a:r>
          </a:p>
          <a:p>
            <a:pPr eaLnBrk="1" hangingPunct="1"/>
            <a:r>
              <a:rPr lang="en-US"/>
              <a:t>1 potential each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3145" y="59256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120">
        <p:fade/>
      </p:transition>
    </mc:Choice>
    <mc:Fallback xmlns="">
      <p:transition spd="med" advTm="62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 Parallelization</a:t>
            </a:r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16002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20574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25146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5" name="Rectangle 6"/>
          <p:cNvSpPr>
            <a:spLocks noChangeArrowheads="1"/>
          </p:cNvSpPr>
          <p:nvPr/>
        </p:nvSpPr>
        <p:spPr bwMode="auto">
          <a:xfrm>
            <a:off x="29718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6" name="Rectangle 7"/>
          <p:cNvSpPr>
            <a:spLocks noChangeArrowheads="1"/>
          </p:cNvSpPr>
          <p:nvPr/>
        </p:nvSpPr>
        <p:spPr bwMode="auto">
          <a:xfrm>
            <a:off x="34290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7" name="Rectangle 8"/>
          <p:cNvSpPr>
            <a:spLocks noChangeArrowheads="1"/>
          </p:cNvSpPr>
          <p:nvPr/>
        </p:nvSpPr>
        <p:spPr bwMode="auto">
          <a:xfrm>
            <a:off x="38862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8" name="Rectangle 9"/>
          <p:cNvSpPr>
            <a:spLocks noChangeArrowheads="1"/>
          </p:cNvSpPr>
          <p:nvPr/>
        </p:nvSpPr>
        <p:spPr bwMode="auto">
          <a:xfrm>
            <a:off x="43434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9" name="Rectangle 10"/>
          <p:cNvSpPr>
            <a:spLocks noChangeArrowheads="1"/>
          </p:cNvSpPr>
          <p:nvPr/>
        </p:nvSpPr>
        <p:spPr bwMode="auto">
          <a:xfrm>
            <a:off x="48006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0" name="Rectangle 11"/>
          <p:cNvSpPr>
            <a:spLocks noChangeArrowheads="1"/>
          </p:cNvSpPr>
          <p:nvPr/>
        </p:nvSpPr>
        <p:spPr bwMode="auto">
          <a:xfrm>
            <a:off x="52578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Rectangle 12"/>
          <p:cNvSpPr>
            <a:spLocks noChangeArrowheads="1"/>
          </p:cNvSpPr>
          <p:nvPr/>
        </p:nvSpPr>
        <p:spPr bwMode="auto">
          <a:xfrm>
            <a:off x="57150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2" name="Rectangle 13"/>
          <p:cNvSpPr>
            <a:spLocks noChangeArrowheads="1"/>
          </p:cNvSpPr>
          <p:nvPr/>
        </p:nvSpPr>
        <p:spPr bwMode="auto">
          <a:xfrm>
            <a:off x="61722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3" name="Rectangle 14"/>
          <p:cNvSpPr>
            <a:spLocks noChangeArrowheads="1"/>
          </p:cNvSpPr>
          <p:nvPr/>
        </p:nvSpPr>
        <p:spPr bwMode="auto">
          <a:xfrm>
            <a:off x="66294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4" name="Rectangle 15"/>
          <p:cNvSpPr>
            <a:spLocks noChangeArrowheads="1"/>
          </p:cNvSpPr>
          <p:nvPr/>
        </p:nvSpPr>
        <p:spPr bwMode="auto">
          <a:xfrm>
            <a:off x="24384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5" name="Rectangle 16"/>
          <p:cNvSpPr>
            <a:spLocks noChangeArrowheads="1"/>
          </p:cNvSpPr>
          <p:nvPr/>
        </p:nvSpPr>
        <p:spPr bwMode="auto">
          <a:xfrm>
            <a:off x="28956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6" name="Rectangle 17"/>
          <p:cNvSpPr>
            <a:spLocks noChangeArrowheads="1"/>
          </p:cNvSpPr>
          <p:nvPr/>
        </p:nvSpPr>
        <p:spPr bwMode="auto">
          <a:xfrm>
            <a:off x="33528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7" name="Rectangle 18"/>
          <p:cNvSpPr>
            <a:spLocks noChangeArrowheads="1"/>
          </p:cNvSpPr>
          <p:nvPr/>
        </p:nvSpPr>
        <p:spPr bwMode="auto">
          <a:xfrm>
            <a:off x="38100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8" name="Rectangle 19"/>
          <p:cNvSpPr>
            <a:spLocks noChangeArrowheads="1"/>
          </p:cNvSpPr>
          <p:nvPr/>
        </p:nvSpPr>
        <p:spPr bwMode="auto">
          <a:xfrm>
            <a:off x="42672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9" name="Rectangle 20"/>
          <p:cNvSpPr>
            <a:spLocks noChangeArrowheads="1"/>
          </p:cNvSpPr>
          <p:nvPr/>
        </p:nvSpPr>
        <p:spPr bwMode="auto">
          <a:xfrm>
            <a:off x="47244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10" name="Rectangle 21"/>
          <p:cNvSpPr>
            <a:spLocks noChangeArrowheads="1"/>
          </p:cNvSpPr>
          <p:nvPr/>
        </p:nvSpPr>
        <p:spPr bwMode="auto">
          <a:xfrm>
            <a:off x="51816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11" name="Oval 22"/>
          <p:cNvSpPr>
            <a:spLocks noChangeArrowheads="1"/>
          </p:cNvSpPr>
          <p:nvPr/>
        </p:nvSpPr>
        <p:spPr bwMode="auto">
          <a:xfrm>
            <a:off x="2286000" y="3124200"/>
            <a:ext cx="1447800" cy="14478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  <a:p>
            <a:r>
              <a:rPr lang="en-US" sz="1800"/>
              <a:t>Thread 1</a:t>
            </a:r>
          </a:p>
        </p:txBody>
      </p:sp>
      <p:sp>
        <p:nvSpPr>
          <p:cNvPr id="12312" name="Oval 23"/>
          <p:cNvSpPr>
            <a:spLocks noChangeArrowheads="1"/>
          </p:cNvSpPr>
          <p:nvPr/>
        </p:nvSpPr>
        <p:spPr bwMode="auto">
          <a:xfrm>
            <a:off x="4191000" y="3124200"/>
            <a:ext cx="1447800" cy="14478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  <a:p>
            <a:r>
              <a:rPr lang="en-US" sz="1800"/>
              <a:t>Thread 2</a:t>
            </a:r>
          </a:p>
        </p:txBody>
      </p:sp>
      <p:cxnSp>
        <p:nvCxnSpPr>
          <p:cNvPr id="12313" name="Straight Arrow Connector 25"/>
          <p:cNvCxnSpPr>
            <a:cxnSpLocks noChangeShapeType="1"/>
            <a:stCxn id="12292" idx="2"/>
            <a:endCxn id="12311" idx="1"/>
          </p:cNvCxnSpPr>
          <p:nvPr/>
        </p:nvCxnSpPr>
        <p:spPr bwMode="auto">
          <a:xfrm rot="16200000" flipH="1">
            <a:off x="1638300" y="2476500"/>
            <a:ext cx="1050925" cy="66992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Straight Arrow Connector 27"/>
          <p:cNvCxnSpPr>
            <a:cxnSpLocks noChangeShapeType="1"/>
            <a:endCxn id="12304" idx="0"/>
          </p:cNvCxnSpPr>
          <p:nvPr/>
        </p:nvCxnSpPr>
        <p:spPr bwMode="auto">
          <a:xfrm rot="5400000">
            <a:off x="2476500" y="4762500"/>
            <a:ext cx="609600" cy="2286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Straight Arrow Connector 37"/>
          <p:cNvCxnSpPr>
            <a:cxnSpLocks noChangeShapeType="1"/>
          </p:cNvCxnSpPr>
          <p:nvPr/>
        </p:nvCxnSpPr>
        <p:spPr bwMode="auto">
          <a:xfrm rot="16200000" flipH="1">
            <a:off x="2019300" y="2628900"/>
            <a:ext cx="990600" cy="3048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6" name="Straight Arrow Connector 40"/>
          <p:cNvCxnSpPr>
            <a:cxnSpLocks noChangeShapeType="1"/>
            <a:endCxn id="12305" idx="0"/>
          </p:cNvCxnSpPr>
          <p:nvPr/>
        </p:nvCxnSpPr>
        <p:spPr bwMode="auto">
          <a:xfrm rot="10800000" flipV="1">
            <a:off x="3124200" y="4419600"/>
            <a:ext cx="1371600" cy="7620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17" name="TextBox 72"/>
          <p:cNvSpPr txBox="1">
            <a:spLocks noChangeArrowheads="1"/>
          </p:cNvSpPr>
          <p:nvPr/>
        </p:nvSpPr>
        <p:spPr bwMode="auto">
          <a:xfrm>
            <a:off x="6019800" y="3048000"/>
            <a:ext cx="1524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6000"/>
              <a:t>…</a:t>
            </a:r>
          </a:p>
        </p:txBody>
      </p:sp>
      <p:sp>
        <p:nvSpPr>
          <p:cNvPr id="12318" name="TextBox 73"/>
          <p:cNvSpPr txBox="1">
            <a:spLocks noChangeArrowheads="1"/>
          </p:cNvSpPr>
          <p:nvPr/>
        </p:nvSpPr>
        <p:spPr bwMode="auto">
          <a:xfrm>
            <a:off x="914400" y="1828800"/>
            <a:ext cx="457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in</a:t>
            </a:r>
          </a:p>
        </p:txBody>
      </p:sp>
      <p:sp>
        <p:nvSpPr>
          <p:cNvPr id="12319" name="TextBox 74"/>
          <p:cNvSpPr txBox="1">
            <a:spLocks noChangeArrowheads="1"/>
          </p:cNvSpPr>
          <p:nvPr/>
        </p:nvSpPr>
        <p:spPr bwMode="auto">
          <a:xfrm>
            <a:off x="1447800" y="52578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out</a:t>
            </a:r>
          </a:p>
        </p:txBody>
      </p:sp>
      <p:cxnSp>
        <p:nvCxnSpPr>
          <p:cNvPr id="12320" name="Straight Arrow Connector 48"/>
          <p:cNvCxnSpPr>
            <a:cxnSpLocks noChangeShapeType="1"/>
            <a:stCxn id="12294" idx="2"/>
          </p:cNvCxnSpPr>
          <p:nvPr/>
        </p:nvCxnSpPr>
        <p:spPr bwMode="auto">
          <a:xfrm rot="16200000" flipH="1">
            <a:off x="2362200" y="2667000"/>
            <a:ext cx="838200" cy="76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1" name="Straight Arrow Connector 50"/>
          <p:cNvCxnSpPr>
            <a:cxnSpLocks noChangeShapeType="1"/>
            <a:stCxn id="12295" idx="2"/>
            <a:endCxn id="12311" idx="0"/>
          </p:cNvCxnSpPr>
          <p:nvPr/>
        </p:nvCxnSpPr>
        <p:spPr bwMode="auto">
          <a:xfrm rot="5400000">
            <a:off x="2686050" y="2609850"/>
            <a:ext cx="838200" cy="1905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2" name="Straight Arrow Connector 52"/>
          <p:cNvCxnSpPr>
            <a:cxnSpLocks noChangeShapeType="1"/>
            <a:stCxn id="12296" idx="2"/>
          </p:cNvCxnSpPr>
          <p:nvPr/>
        </p:nvCxnSpPr>
        <p:spPr bwMode="auto">
          <a:xfrm rot="5400000">
            <a:off x="2971800" y="2438400"/>
            <a:ext cx="838200" cy="533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3" name="Straight Arrow Connector 54"/>
          <p:cNvCxnSpPr>
            <a:cxnSpLocks noChangeShapeType="1"/>
            <a:stCxn id="12297" idx="2"/>
          </p:cNvCxnSpPr>
          <p:nvPr/>
        </p:nvCxnSpPr>
        <p:spPr bwMode="auto">
          <a:xfrm rot="5400000">
            <a:off x="3276600" y="2286000"/>
            <a:ext cx="838200" cy="838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4" name="Straight Arrow Connector 56"/>
          <p:cNvCxnSpPr>
            <a:cxnSpLocks noChangeShapeType="1"/>
            <a:stCxn id="12298" idx="2"/>
          </p:cNvCxnSpPr>
          <p:nvPr/>
        </p:nvCxnSpPr>
        <p:spPr bwMode="auto">
          <a:xfrm rot="5400000">
            <a:off x="3543300" y="2171700"/>
            <a:ext cx="914400" cy="11430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5" name="Straight Arrow Connector 59"/>
          <p:cNvCxnSpPr>
            <a:cxnSpLocks noChangeShapeType="1"/>
            <a:stCxn id="12299" idx="2"/>
            <a:endCxn id="12311" idx="7"/>
          </p:cNvCxnSpPr>
          <p:nvPr/>
        </p:nvCxnSpPr>
        <p:spPr bwMode="auto">
          <a:xfrm rot="5400000">
            <a:off x="3749675" y="2057400"/>
            <a:ext cx="1050925" cy="150812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6" name="Straight Arrow Connector 61"/>
          <p:cNvCxnSpPr>
            <a:cxnSpLocks noChangeShapeType="1"/>
            <a:stCxn id="12300" idx="2"/>
          </p:cNvCxnSpPr>
          <p:nvPr/>
        </p:nvCxnSpPr>
        <p:spPr bwMode="auto">
          <a:xfrm rot="5400000">
            <a:off x="4000500" y="1943100"/>
            <a:ext cx="1143000" cy="18288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7" name="Straight Arrow Connector 64"/>
          <p:cNvCxnSpPr>
            <a:cxnSpLocks noChangeShapeType="1"/>
            <a:stCxn id="12301" idx="2"/>
          </p:cNvCxnSpPr>
          <p:nvPr/>
        </p:nvCxnSpPr>
        <p:spPr bwMode="auto">
          <a:xfrm rot="5400000">
            <a:off x="4191000" y="1752600"/>
            <a:ext cx="1219200" cy="22860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8" name="Straight Arrow Connector 68"/>
          <p:cNvCxnSpPr>
            <a:cxnSpLocks noChangeShapeType="1"/>
            <a:stCxn id="12292" idx="2"/>
          </p:cNvCxnSpPr>
          <p:nvPr/>
        </p:nvCxnSpPr>
        <p:spPr bwMode="auto">
          <a:xfrm rot="16200000" flipH="1">
            <a:off x="2743200" y="1371600"/>
            <a:ext cx="914400" cy="2743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9" name="Straight Arrow Connector 75"/>
          <p:cNvCxnSpPr>
            <a:cxnSpLocks noChangeShapeType="1"/>
            <a:stCxn id="12293" idx="2"/>
          </p:cNvCxnSpPr>
          <p:nvPr/>
        </p:nvCxnSpPr>
        <p:spPr bwMode="auto">
          <a:xfrm rot="16200000" flipH="1">
            <a:off x="3086100" y="1485900"/>
            <a:ext cx="838200" cy="2438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0" name="Straight Arrow Connector 78"/>
          <p:cNvCxnSpPr>
            <a:cxnSpLocks noChangeShapeType="1"/>
            <a:stCxn id="12294" idx="2"/>
            <a:endCxn id="12312" idx="0"/>
          </p:cNvCxnSpPr>
          <p:nvPr/>
        </p:nvCxnSpPr>
        <p:spPr bwMode="auto">
          <a:xfrm rot="16200000" flipH="1">
            <a:off x="3409950" y="1619250"/>
            <a:ext cx="838200" cy="21717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1" name="Straight Arrow Connector 81"/>
          <p:cNvCxnSpPr>
            <a:cxnSpLocks noChangeShapeType="1"/>
            <a:stCxn id="12295" idx="2"/>
            <a:endCxn id="12312" idx="0"/>
          </p:cNvCxnSpPr>
          <p:nvPr/>
        </p:nvCxnSpPr>
        <p:spPr bwMode="auto">
          <a:xfrm rot="16200000" flipH="1">
            <a:off x="3638550" y="1847850"/>
            <a:ext cx="838200" cy="17145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2" name="Straight Arrow Connector 83"/>
          <p:cNvCxnSpPr>
            <a:cxnSpLocks noChangeShapeType="1"/>
            <a:stCxn id="12296" idx="2"/>
            <a:endCxn id="12312" idx="0"/>
          </p:cNvCxnSpPr>
          <p:nvPr/>
        </p:nvCxnSpPr>
        <p:spPr bwMode="auto">
          <a:xfrm rot="16200000" flipH="1">
            <a:off x="3867150" y="2076450"/>
            <a:ext cx="838200" cy="12573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3" name="Straight Arrow Connector 85"/>
          <p:cNvCxnSpPr>
            <a:cxnSpLocks noChangeShapeType="1"/>
            <a:stCxn id="12297" idx="2"/>
          </p:cNvCxnSpPr>
          <p:nvPr/>
        </p:nvCxnSpPr>
        <p:spPr bwMode="auto">
          <a:xfrm rot="16200000" flipH="1">
            <a:off x="4152900" y="2247900"/>
            <a:ext cx="762000" cy="838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4" name="Straight Arrow Connector 87"/>
          <p:cNvCxnSpPr>
            <a:cxnSpLocks noChangeShapeType="1"/>
            <a:stCxn id="12298" idx="2"/>
          </p:cNvCxnSpPr>
          <p:nvPr/>
        </p:nvCxnSpPr>
        <p:spPr bwMode="auto">
          <a:xfrm rot="16200000" flipH="1">
            <a:off x="4381500" y="24765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5" name="Straight Arrow Connector 89"/>
          <p:cNvCxnSpPr>
            <a:cxnSpLocks noChangeShapeType="1"/>
            <a:stCxn id="12299" idx="2"/>
            <a:endCxn id="12312" idx="0"/>
          </p:cNvCxnSpPr>
          <p:nvPr/>
        </p:nvCxnSpPr>
        <p:spPr bwMode="auto">
          <a:xfrm rot="5400000">
            <a:off x="4552950" y="2647950"/>
            <a:ext cx="838200" cy="1143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6" name="Straight Arrow Connector 91"/>
          <p:cNvCxnSpPr>
            <a:cxnSpLocks noChangeShapeType="1"/>
            <a:stCxn id="12300" idx="2"/>
          </p:cNvCxnSpPr>
          <p:nvPr/>
        </p:nvCxnSpPr>
        <p:spPr bwMode="auto">
          <a:xfrm rot="5400000">
            <a:off x="4838700" y="2400300"/>
            <a:ext cx="762000" cy="533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7" name="Straight Arrow Connector 93"/>
          <p:cNvCxnSpPr>
            <a:cxnSpLocks noChangeShapeType="1"/>
            <a:stCxn id="12302" idx="2"/>
          </p:cNvCxnSpPr>
          <p:nvPr/>
        </p:nvCxnSpPr>
        <p:spPr bwMode="auto">
          <a:xfrm rot="5400000">
            <a:off x="4495800" y="1524000"/>
            <a:ext cx="1143000" cy="26670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8" name="Straight Arrow Connector 95"/>
          <p:cNvCxnSpPr>
            <a:cxnSpLocks noChangeShapeType="1"/>
            <a:stCxn id="12303" idx="2"/>
          </p:cNvCxnSpPr>
          <p:nvPr/>
        </p:nvCxnSpPr>
        <p:spPr bwMode="auto">
          <a:xfrm rot="5400000">
            <a:off x="4686300" y="1333500"/>
            <a:ext cx="1219200" cy="3124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9" name="Straight Arrow Connector 97"/>
          <p:cNvCxnSpPr>
            <a:cxnSpLocks noChangeShapeType="1"/>
            <a:stCxn id="12301" idx="2"/>
            <a:endCxn id="12312" idx="0"/>
          </p:cNvCxnSpPr>
          <p:nvPr/>
        </p:nvCxnSpPr>
        <p:spPr bwMode="auto">
          <a:xfrm rot="5400000">
            <a:off x="5010150" y="2190750"/>
            <a:ext cx="838200" cy="10287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40" name="Straight Arrow Connector 99"/>
          <p:cNvCxnSpPr>
            <a:cxnSpLocks noChangeShapeType="1"/>
            <a:stCxn id="12302" idx="2"/>
          </p:cNvCxnSpPr>
          <p:nvPr/>
        </p:nvCxnSpPr>
        <p:spPr bwMode="auto">
          <a:xfrm rot="5400000">
            <a:off x="5334000" y="2057400"/>
            <a:ext cx="838200" cy="1295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41" name="Straight Arrow Connector 101"/>
          <p:cNvCxnSpPr>
            <a:cxnSpLocks noChangeShapeType="1"/>
            <a:stCxn id="12303" idx="2"/>
          </p:cNvCxnSpPr>
          <p:nvPr/>
        </p:nvCxnSpPr>
        <p:spPr bwMode="auto">
          <a:xfrm rot="5400000">
            <a:off x="5600700" y="1943100"/>
            <a:ext cx="914400" cy="1600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397">
        <p:fade/>
      </p:transition>
    </mc:Choice>
    <mc:Fallback xmlns="">
      <p:transition spd="med" advTm="243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Fast DCS CUDA Gather Kernel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void __global__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float *atoms,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j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4;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k = z /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float y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float x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float energy = 0.0f;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 n+=4) {     // calculate potential contribution of each atom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dx = x - atoms[n    ];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energy += atoms[n+3] /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(dx*dx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*k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*j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+= energy;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609600" y="1643744"/>
            <a:ext cx="8077200" cy="12192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TextBox 5"/>
          <p:cNvSpPr txBox="1">
            <a:spLocks noChangeArrowheads="1"/>
          </p:cNvSpPr>
          <p:nvPr/>
        </p:nvSpPr>
        <p:spPr bwMode="auto">
          <a:xfrm>
            <a:off x="4953000" y="2286000"/>
            <a:ext cx="3292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00B050"/>
                </a:solidFill>
              </a:rPr>
              <a:t>One thread per grid point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58485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090">
        <p:fade/>
      </p:transition>
    </mc:Choice>
    <mc:Fallback xmlns="">
      <p:transition spd="med" advTm="84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Fast DCS CUDA Gather Kernel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void __global__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float *atoms,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j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4;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k = z /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float y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float x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float energy = 0.0f;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 n+=4) {     // calculate potential contribution of each atom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dx = x - atoms[n    ];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float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energy += atoms[n+3] /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(dx*dx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*k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*j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+= energy;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609600" y="2819400"/>
            <a:ext cx="8153400" cy="1627447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TextBox 5"/>
          <p:cNvSpPr txBox="1">
            <a:spLocks noChangeArrowheads="1"/>
          </p:cNvSpPr>
          <p:nvPr/>
        </p:nvSpPr>
        <p:spPr bwMode="auto">
          <a:xfrm>
            <a:off x="3276600" y="4446847"/>
            <a:ext cx="4352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All threads access all atoms.</a:t>
            </a:r>
          </a:p>
          <a:p>
            <a:pPr eaLnBrk="1" hangingPunct="1"/>
            <a:r>
              <a:rPr lang="en-US" dirty="0">
                <a:solidFill>
                  <a:srgbClr val="00B050"/>
                </a:solidFill>
              </a:rPr>
              <a:t>Consolidated writes to grid points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592">
        <p:fade/>
      </p:transition>
    </mc:Choice>
    <mc:Fallback xmlns="">
      <p:transition spd="med" advTm="395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8-1-convolution-2015" id="{607ADF4E-4A54-4E1B-9B26-78CDD6CE8D21}" vid="{CFEF926C-2786-4CBB-BC45-0BD2794A6D7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17.22</Order0>
    <Chapter xmlns="1956f548-e1c6-4bad-9b00-9434a603b471" xsi:nil="true"/>
    <Kit_x0020_Version xmlns="1956f548-e1c6-4bad-9b00-9434a603b471">Eval Kit</Kit_x0020_Vers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EEB52D-2A67-4187-8EF4-C2232568F32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91321FE-F6AE-47A3-9797-99622C1C9D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2763D9-6B40-49DD-B7F0-A23C6A0BA9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30396</TotalTime>
  <Words>1276</Words>
  <Application>Microsoft Office PowerPoint</Application>
  <PresentationFormat>On-screen Show (4:3)</PresentationFormat>
  <Paragraphs>152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MS PGothic</vt:lpstr>
      <vt:lpstr>AkzidenzGrotesk</vt:lpstr>
      <vt:lpstr>Akzidenz-Grotesk Extended BQ</vt:lpstr>
      <vt:lpstr>Arial</vt:lpstr>
      <vt:lpstr>Courier New</vt:lpstr>
      <vt:lpstr>Sentinel Medium</vt:lpstr>
      <vt:lpstr>Times New Roman</vt:lpstr>
      <vt:lpstr>Trebuchet MS</vt:lpstr>
      <vt:lpstr>2_Title &amp; Bullet </vt:lpstr>
      <vt:lpstr>Module 16 - Application Case Study – Electrostatic Potential Calculation</vt:lpstr>
      <vt:lpstr>Objective</vt:lpstr>
      <vt:lpstr>A Slower Sequential C Version </vt:lpstr>
      <vt:lpstr>A Slower Sequential C Version </vt:lpstr>
      <vt:lpstr>Pros and Cons of the Slower Sequential Code</vt:lpstr>
      <vt:lpstr>Output-Oriented DCS CUDA Block/Grid Design </vt:lpstr>
      <vt:lpstr>Gather Parallelization</vt:lpstr>
      <vt:lpstr>A Fast DCS CUDA Gather Kernel</vt:lpstr>
      <vt:lpstr>A Fast DCS CUDA Gather Kernel</vt:lpstr>
      <vt:lpstr>Some Comments</vt:lpstr>
      <vt:lpstr>More Comments</vt:lpstr>
      <vt:lpstr>Outline of A Fast Sequential Code</vt:lpstr>
      <vt:lpstr>More Thoughts on Fast Sequential Code</vt:lpstr>
      <vt:lpstr>Pre-compution for More Computation Efficiency</vt:lpstr>
      <vt:lpstr>Thread Coarsening</vt:lpstr>
      <vt:lpstr>A Compute Efficient Gather Kernel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17 - Application Case Study: Electrostatic Potential Calculation</dc:title>
  <dc:creator>Wen-mei Hwu</dc:creator>
  <cp:lastModifiedBy>Andrew Schuh</cp:lastModifiedBy>
  <cp:revision>106</cp:revision>
  <dcterms:created xsi:type="dcterms:W3CDTF">2010-02-09T04:41:45Z</dcterms:created>
  <dcterms:modified xsi:type="dcterms:W3CDTF">2017-05-05T16:21:32Z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false</vt:bool>
  </property>
  <property fmtid="{D5CDD505-2E9C-101B-9397-08002B2CF9AE}" pid="4" name="Labs">
    <vt:lpwstr>N/A</vt:lpwstr>
  </property>
  <property fmtid="{D5CDD505-2E9C-101B-9397-08002B2CF9AE}" pid="5" name="Test Field">
    <vt:lpwstr>Slides</vt:lpwstr>
  </property>
  <property fmtid="{D5CDD505-2E9C-101B-9397-08002B2CF9AE}" pid="6" name="Lectures">
    <vt:lpwstr>N/A</vt:lpwstr>
  </property>
  <property fmtid="{D5CDD505-2E9C-101B-9397-08002B2CF9AE}" pid="7" name="Quizzes">
    <vt:lpwstr>N/A</vt:lpwstr>
  </property>
</Properties>
</file>